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Raleway" charset="-52"/>
      <p:regular r:id="rId13"/>
    </p:embeddedFont>
    <p:embeddedFont>
      <p:font typeface="Roboto" charset="0"/>
      <p:regular r:id="rId14"/>
    </p:embeddedFon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>
      <a:defRPr lang="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5" d="100"/>
          <a:sy n="55" d="100"/>
        </p:scale>
        <p:origin x="-768" y="-10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D1A306-F170-644B-9599-561B9F7D21F2}" type="datetimeFigureOut">
              <a:rPr lang=""/>
              <a:pPr/>
              <a:t>01/08/2025</a:t>
            </a:fld>
            <a:endParaRPr lang="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7CBC45-22B0-6C42-8EC7-A810D68246F5}" type="slidenum">
              <a:rPr lang=""/>
              <a:pPr/>
              <a:t>‹#›</a:t>
            </a:fld>
            <a:endParaRPr lang=""/>
          </a:p>
        </p:txBody>
      </p:sp>
    </p:spTree>
    <p:extLst>
      <p:ext uri="{BB962C8B-B14F-4D97-AF65-F5344CB8AC3E}">
        <p14:creationId xmlns="" xmlns:p14="http://schemas.microsoft.com/office/powerpoint/2010/main" val="15669517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139351"/>
            <a:ext cx="7556421" cy="1825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5400" b="1" dirty="0" err="1">
                <a:ln w="900" cmpd="sng">
                  <a:solidFill>
                    <a:srgbClr val="FFFF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Консультативный</a:t>
            </a:r>
            <a:r>
              <a:rPr lang="en-US" sz="5400" b="1" dirty="0">
                <a:ln w="900" cmpd="sng">
                  <a:solidFill>
                    <a:srgbClr val="FFFF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 </a:t>
            </a:r>
            <a:r>
              <a:rPr lang="ru-RU" sz="5400" b="1" dirty="0" err="1" smtClean="0">
                <a:ln w="900" cmpd="sng">
                  <a:solidFill>
                    <a:srgbClr val="FFFF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пу</a:t>
            </a:r>
            <a:r>
              <a:rPr lang="en-US" sz="5400" b="1" dirty="0" err="1" smtClean="0">
                <a:ln w="900" cmpd="sng">
                  <a:solidFill>
                    <a:srgbClr val="FFFF00">
                      <a:alpha val="55000"/>
                    </a:srgb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нкт</a:t>
            </a:r>
            <a:endParaRPr lang="en-US" sz="5400" b="1" dirty="0">
              <a:ln w="900" cmpd="sng">
                <a:solidFill>
                  <a:srgbClr val="FFFF00">
                    <a:alpha val="55000"/>
                  </a:srgbClr>
                </a:solidFill>
                <a:prstDash val="solid"/>
              </a:ln>
              <a:solidFill>
                <a:srgbClr val="FF0000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6280190" y="4304705"/>
            <a:ext cx="7556421" cy="13777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Добро пожаловать в наш центр поддержки и развития </a:t>
            </a:r>
            <a:r>
              <a:rPr lang="en-US" sz="4000" dirty="0" err="1">
                <a:solidFill>
                  <a:srgbClr val="FF0000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детей</a:t>
            </a:r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 </a:t>
            </a:r>
            <a:endParaRPr lang="ru-RU" sz="4000" dirty="0" smtClean="0">
              <a:solidFill>
                <a:srgbClr val="FF0000"/>
              </a:solidFill>
              <a:latin typeface="Times New Roman" pitchFamily="18" charset="0"/>
              <a:ea typeface="Roboto" pitchFamily="34" charset="-122"/>
              <a:cs typeface="Times New Roman" pitchFamily="18" charset="0"/>
            </a:endParaRPr>
          </a:p>
          <a:p>
            <a:pPr marL="0" indent="0" algn="ctr">
              <a:lnSpc>
                <a:spcPts val="2850"/>
              </a:lnSpc>
              <a:buNone/>
            </a:pPr>
            <a:r>
              <a:rPr lang="en-US" sz="4000" dirty="0" err="1" smtClean="0">
                <a:solidFill>
                  <a:srgbClr val="FF0000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от</a:t>
            </a:r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 </a:t>
            </a:r>
            <a:r>
              <a:rPr lang="en-US" sz="4000" dirty="0">
                <a:solidFill>
                  <a:srgbClr val="FF0000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1 до 6 </a:t>
            </a:r>
            <a:r>
              <a:rPr lang="en-US" sz="4000" dirty="0" err="1" smtClean="0">
                <a:solidFill>
                  <a:srgbClr val="FF0000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лет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ea typeface="Roboto" pitchFamily="34" charset="-122"/>
                <a:cs typeface="Times New Roman" pitchFamily="18" charset="0"/>
              </a:rPr>
              <a:t>!</a:t>
            </a:r>
            <a:endParaRPr lang="en-US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756440" y="5285661"/>
            <a:ext cx="2668548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endParaRPr lang="en-US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30" y="1086928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550"/>
              </a:lnSpc>
              <a:buNone/>
            </a:pPr>
            <a:r>
              <a:rPr lang="en-US" sz="445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Цели и </a:t>
            </a:r>
            <a:r>
              <a:rPr lang="ru-RU" sz="445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з</a:t>
            </a:r>
            <a:r>
              <a:rPr lang="en-US" sz="445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Raleway" pitchFamily="34" charset="-122"/>
                <a:cs typeface="Times New Roman" pitchFamily="18" charset="0"/>
              </a:rPr>
              <a:t>адачи</a:t>
            </a:r>
            <a:endParaRPr lang="en-US" sz="445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93790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leway" pitchFamily="34" charset="0"/>
                <a:ea typeface="Raleway" pitchFamily="34" charset="-122"/>
                <a:cs typeface="Raleway" pitchFamily="34" charset="-120"/>
              </a:rPr>
              <a:t>Создание</a:t>
            </a:r>
            <a:endParaRPr lang="en-US" sz="2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Text 2"/>
          <p:cNvSpPr/>
          <p:nvPr/>
        </p:nvSpPr>
        <p:spPr>
          <a:xfrm>
            <a:off x="793790" y="439685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Создать пространство для помощи родителям в воспитании и развитии их детей.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5332928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Raleway" pitchFamily="34" charset="0"/>
                <a:ea typeface="Raleway" pitchFamily="34" charset="-122"/>
                <a:cs typeface="Raleway" pitchFamily="34" charset="-120"/>
              </a:rPr>
              <a:t>Обеспечение</a:t>
            </a:r>
            <a:endParaRPr lang="en-US" sz="2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 4"/>
          <p:cNvSpPr/>
          <p:nvPr/>
        </p:nvSpPr>
        <p:spPr>
          <a:xfrm>
            <a:off x="5332928" y="439685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Обеспечить доступ к квалифицированной помощи специалистов.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9872067" y="38157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Raleway" pitchFamily="34" charset="0"/>
                <a:ea typeface="Raleway" pitchFamily="34" charset="-122"/>
                <a:cs typeface="Raleway" pitchFamily="34" charset="-120"/>
              </a:rPr>
              <a:t>Развитие</a:t>
            </a:r>
            <a:endParaRPr lang="en-US" sz="2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8" name="Text 6"/>
          <p:cNvSpPr/>
          <p:nvPr/>
        </p:nvSpPr>
        <p:spPr>
          <a:xfrm>
            <a:off x="9872067" y="4396859"/>
            <a:ext cx="3978116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Способствовать развитию ребенка в соответствии с его возрастом и индивидуальными особенностями.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28825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Основные</a:t>
            </a: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4450" dirty="0" err="1" smtClean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</a:t>
            </a:r>
            <a:r>
              <a:rPr lang="en-US" sz="4450" dirty="0" err="1" smtClean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аправления</a:t>
            </a:r>
            <a:r>
              <a:rPr lang="en-US" sz="4450" dirty="0" smtClean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4450" dirty="0" smtClean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</a:t>
            </a:r>
            <a:r>
              <a:rPr lang="en-US" sz="4450" dirty="0" err="1" smtClean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еятельности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30112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62474" y="3386138"/>
            <a:ext cx="145613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017306" y="33011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Raleway" pitchFamily="34" charset="0"/>
                <a:ea typeface="Raleway" pitchFamily="34" charset="-122"/>
                <a:cs typeface="Raleway" pitchFamily="34" charset="-120"/>
              </a:rPr>
              <a:t>Педагогическая</a:t>
            </a:r>
            <a:endParaRPr lang="en-US" sz="2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Text 4"/>
          <p:cNvSpPr/>
          <p:nvPr/>
        </p:nvSpPr>
        <p:spPr>
          <a:xfrm>
            <a:off x="7017306" y="3791545"/>
            <a:ext cx="2927747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Консультации по вопросам воспитания, обучения и развития детей.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10171867" y="3301127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338316" y="3386138"/>
            <a:ext cx="177284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0908983" y="3301127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Raleway" pitchFamily="34" charset="0"/>
                <a:ea typeface="Raleway" pitchFamily="34" charset="-122"/>
                <a:cs typeface="Raleway" pitchFamily="34" charset="-120"/>
              </a:rPr>
              <a:t>Медицинская</a:t>
            </a:r>
            <a:endParaRPr lang="en-US" sz="2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Text 8"/>
          <p:cNvSpPr/>
          <p:nvPr/>
        </p:nvSpPr>
        <p:spPr>
          <a:xfrm>
            <a:off x="10908983" y="3791545"/>
            <a:ext cx="2927747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Консультации по вопросам здоровья детей, профилактике заболеваний.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6280190" y="5725120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444496" y="5810131"/>
            <a:ext cx="181689" cy="340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017306" y="572512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indent="0">
              <a:lnSpc>
                <a:spcPts val="2750"/>
              </a:lnSpc>
              <a:buNone/>
            </a:pPr>
            <a:r>
              <a:rPr lang="en-US" sz="2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Raleway" pitchFamily="34" charset="0"/>
                <a:ea typeface="Raleway" pitchFamily="34" charset="-122"/>
                <a:cs typeface="Raleway" pitchFamily="34" charset="-120"/>
              </a:rPr>
              <a:t>Психологическая</a:t>
            </a:r>
            <a:endParaRPr lang="en-US" sz="2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Text 12"/>
          <p:cNvSpPr/>
          <p:nvPr/>
        </p:nvSpPr>
        <p:spPr>
          <a:xfrm>
            <a:off x="7017306" y="6215539"/>
            <a:ext cx="681930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Помощь родителям в решении сложных ситуаций, возникающих в воспитании.</a:t>
            </a:r>
            <a:endParaRPr lang="en-US" sz="17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255990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 err="1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Услуги</a:t>
            </a: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4450" dirty="0" err="1" smtClean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</a:t>
            </a:r>
            <a:r>
              <a:rPr lang="en-US" sz="4450" dirty="0" err="1" smtClean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едагогических</a:t>
            </a:r>
            <a:r>
              <a:rPr lang="en-US" sz="4450" dirty="0" smtClean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Специалистов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013710"/>
            <a:ext cx="3664863" cy="2410897"/>
          </a:xfrm>
          <a:prstGeom prst="roundRect">
            <a:avLst>
              <a:gd name="adj" fmla="val 3952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28224" y="32481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Развитие речи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1028224" y="3738563"/>
            <a:ext cx="319599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Помощь в развитии речи, коррекция речевых нарушений.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4685467" y="3013710"/>
            <a:ext cx="3664863" cy="2410897"/>
          </a:xfrm>
          <a:prstGeom prst="roundRect">
            <a:avLst>
              <a:gd name="adj" fmla="val 3952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919901" y="324814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Подготовка к школе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919901" y="3738563"/>
            <a:ext cx="31959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Занятия по развитию познавательных способностей, подготовка к школьной программе.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793790" y="5651421"/>
            <a:ext cx="7556421" cy="1322189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1028224" y="5885855"/>
            <a:ext cx="290679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Творческое развитие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1028224" y="6376273"/>
            <a:ext cx="708755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Занятия по рисованию, лепке, музыке, театральному искусству.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9350" y="753428"/>
            <a:ext cx="7658100" cy="13265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200"/>
              </a:lnSpc>
              <a:buNone/>
            </a:pPr>
            <a:r>
              <a:rPr lang="en-US" sz="4150" dirty="0" err="1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Услуги</a:t>
            </a:r>
            <a:r>
              <a:rPr lang="en-US" sz="41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r>
              <a:rPr lang="ru-RU" sz="4150" dirty="0" smtClean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</a:t>
            </a:r>
            <a:r>
              <a:rPr lang="en-US" sz="4150" dirty="0" err="1" smtClean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пециалистов</a:t>
            </a:r>
            <a:endParaRPr lang="en-US" sz="41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9350" y="2398395"/>
            <a:ext cx="530662" cy="53066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29350" y="3141226"/>
            <a:ext cx="2653427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ru-RU" sz="2050" dirty="0" smtClean="0">
                <a:solidFill>
                  <a:srgbClr val="3C3939"/>
                </a:solidFill>
                <a:latin typeface="Raleway" pitchFamily="34" charset="0"/>
              </a:rPr>
              <a:t>Воспитатель</a:t>
            </a:r>
            <a:endParaRPr lang="en-US" sz="2050" dirty="0"/>
          </a:p>
        </p:txBody>
      </p:sp>
      <p:sp>
        <p:nvSpPr>
          <p:cNvPr id="6" name="Text 2"/>
          <p:cNvSpPr/>
          <p:nvPr/>
        </p:nvSpPr>
        <p:spPr>
          <a:xfrm>
            <a:off x="6229350" y="3600212"/>
            <a:ext cx="3669863" cy="1018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Консультации </a:t>
            </a:r>
            <a:r>
              <a:rPr lang="en-US" sz="165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</a:t>
            </a:r>
            <a:r>
              <a:rPr lang="en-US" sz="1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650" dirty="0" err="1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вопрос</a:t>
            </a:r>
            <a:r>
              <a:rPr lang="ru-RU" sz="165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</a:t>
            </a:r>
            <a:r>
              <a:rPr lang="en-US" sz="165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 </a:t>
            </a:r>
            <a:r>
              <a:rPr lang="ru-RU" sz="165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развитие  детей. Помощь в развитие творческих, физических, интеллектуальных, коммуникативных навыков</a:t>
            </a:r>
            <a:endParaRPr lang="en-US" sz="16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7587" y="2398395"/>
            <a:ext cx="530662" cy="53066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0217587" y="3141226"/>
            <a:ext cx="2653427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Медсестра</a:t>
            </a:r>
            <a:endParaRPr lang="en-US" sz="2050" dirty="0"/>
          </a:p>
        </p:txBody>
      </p:sp>
      <p:sp>
        <p:nvSpPr>
          <p:cNvPr id="9" name="Text 4"/>
          <p:cNvSpPr/>
          <p:nvPr/>
        </p:nvSpPr>
        <p:spPr>
          <a:xfrm>
            <a:off x="10217587" y="3600212"/>
            <a:ext cx="3669863" cy="6791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Проведение профилактических осмотров, </a:t>
            </a:r>
            <a:r>
              <a:rPr lang="ru-RU" sz="165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консультации</a:t>
            </a:r>
            <a:r>
              <a:rPr lang="en-US" sz="165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6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9350" y="5255657"/>
            <a:ext cx="530662" cy="530662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29350" y="5998488"/>
            <a:ext cx="2653427" cy="331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Психолог</a:t>
            </a:r>
            <a:endParaRPr lang="en-US" sz="2050" dirty="0"/>
          </a:p>
        </p:txBody>
      </p:sp>
      <p:sp>
        <p:nvSpPr>
          <p:cNvPr id="12" name="Text 6"/>
          <p:cNvSpPr/>
          <p:nvPr/>
        </p:nvSpPr>
        <p:spPr>
          <a:xfrm>
            <a:off x="6229350" y="6457474"/>
            <a:ext cx="3669863" cy="1018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Помощь в решении эмоциональных проблем, коррекция поведенческих нарушений.</a:t>
            </a:r>
            <a:endParaRPr lang="en-US" sz="1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2424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06755" y="3080147"/>
            <a:ext cx="7656195" cy="6310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950"/>
              </a:lnSpc>
              <a:buNone/>
            </a:pPr>
            <a:r>
              <a:rPr lang="en-US" sz="39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Индивидуальные Консультации</a:t>
            </a:r>
            <a:endParaRPr lang="en-US" sz="3950" dirty="0"/>
          </a:p>
        </p:txBody>
      </p:sp>
      <p:sp>
        <p:nvSpPr>
          <p:cNvPr id="4" name="Shape 1"/>
          <p:cNvSpPr/>
          <p:nvPr/>
        </p:nvSpPr>
        <p:spPr>
          <a:xfrm>
            <a:off x="706755" y="6005393"/>
            <a:ext cx="13216890" cy="22860"/>
          </a:xfrm>
          <a:prstGeom prst="roundRect">
            <a:avLst>
              <a:gd name="adj" fmla="val 371025"/>
            </a:avLst>
          </a:prstGeom>
          <a:solidFill>
            <a:srgbClr val="C7C7D0"/>
          </a:solidFill>
          <a:ln/>
        </p:spPr>
      </p:sp>
      <p:sp>
        <p:nvSpPr>
          <p:cNvPr id="5" name="Shape 2"/>
          <p:cNvSpPr/>
          <p:nvPr/>
        </p:nvSpPr>
        <p:spPr>
          <a:xfrm>
            <a:off x="3949065" y="5298638"/>
            <a:ext cx="22860" cy="706755"/>
          </a:xfrm>
          <a:prstGeom prst="roundRect">
            <a:avLst>
              <a:gd name="adj" fmla="val 371025"/>
            </a:avLst>
          </a:prstGeom>
          <a:solidFill>
            <a:srgbClr val="C7C7D0"/>
          </a:solidFill>
          <a:ln/>
        </p:spPr>
      </p:sp>
      <p:sp>
        <p:nvSpPr>
          <p:cNvPr id="6" name="Shape 3"/>
          <p:cNvSpPr/>
          <p:nvPr/>
        </p:nvSpPr>
        <p:spPr>
          <a:xfrm>
            <a:off x="3733324" y="5778222"/>
            <a:ext cx="454343" cy="454343"/>
          </a:xfrm>
          <a:prstGeom prst="roundRect">
            <a:avLst>
              <a:gd name="adj" fmla="val 18668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3895606" y="5853946"/>
            <a:ext cx="129659" cy="302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2698313" y="4014073"/>
            <a:ext cx="2524244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Родителям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908685" y="4450675"/>
            <a:ext cx="6103620" cy="646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Помощь в решении индивидуальных задач, подбор методик и рекомендаций.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303770" y="6005393"/>
            <a:ext cx="22860" cy="706755"/>
          </a:xfrm>
          <a:prstGeom prst="roundRect">
            <a:avLst>
              <a:gd name="adj" fmla="val 371025"/>
            </a:avLst>
          </a:prstGeom>
          <a:solidFill>
            <a:srgbClr val="C7C7D0"/>
          </a:solidFill>
          <a:ln/>
        </p:spPr>
      </p:sp>
      <p:sp>
        <p:nvSpPr>
          <p:cNvPr id="11" name="Shape 8"/>
          <p:cNvSpPr/>
          <p:nvPr/>
        </p:nvSpPr>
        <p:spPr>
          <a:xfrm>
            <a:off x="7088029" y="5778222"/>
            <a:ext cx="454343" cy="454343"/>
          </a:xfrm>
          <a:prstGeom prst="roundRect">
            <a:avLst>
              <a:gd name="adj" fmla="val 18668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236262" y="5853946"/>
            <a:ext cx="157877" cy="302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350" dirty="0"/>
          </a:p>
        </p:txBody>
      </p:sp>
      <p:sp>
        <p:nvSpPr>
          <p:cNvPr id="13" name="Text 10"/>
          <p:cNvSpPr/>
          <p:nvPr/>
        </p:nvSpPr>
        <p:spPr>
          <a:xfrm>
            <a:off x="6053018" y="6914078"/>
            <a:ext cx="2524244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Детям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3733325" y="7350681"/>
            <a:ext cx="7670796" cy="323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ru-RU" sz="155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</a:t>
            </a:r>
            <a:r>
              <a:rPr lang="en-US" sz="1550" dirty="0" err="1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анятия</a:t>
            </a:r>
            <a:r>
              <a:rPr lang="en-US" sz="155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 </a:t>
            </a:r>
            <a:r>
              <a:rPr lang="ru-RU" sz="155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воспитателями</a:t>
            </a:r>
            <a:r>
              <a:rPr lang="en-US" sz="155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</a:t>
            </a: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психологом, </a:t>
            </a:r>
            <a:r>
              <a:rPr lang="en-US" sz="1550" dirty="0" err="1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педагогом</a:t>
            </a:r>
            <a:r>
              <a:rPr lang="ru-RU" sz="155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музыкальным руководителям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10658475" y="5298638"/>
            <a:ext cx="22860" cy="706755"/>
          </a:xfrm>
          <a:prstGeom prst="roundRect">
            <a:avLst>
              <a:gd name="adj" fmla="val 371025"/>
            </a:avLst>
          </a:prstGeom>
          <a:solidFill>
            <a:srgbClr val="C7C7D0"/>
          </a:solidFill>
          <a:ln/>
        </p:spPr>
      </p:sp>
      <p:sp>
        <p:nvSpPr>
          <p:cNvPr id="16" name="Shape 13"/>
          <p:cNvSpPr/>
          <p:nvPr/>
        </p:nvSpPr>
        <p:spPr>
          <a:xfrm>
            <a:off x="10442734" y="5778222"/>
            <a:ext cx="454343" cy="454343"/>
          </a:xfrm>
          <a:prstGeom prst="roundRect">
            <a:avLst>
              <a:gd name="adj" fmla="val 18668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10588943" y="5853946"/>
            <a:ext cx="161806" cy="302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50"/>
              </a:lnSpc>
              <a:buNone/>
            </a:pPr>
            <a:r>
              <a:rPr lang="en-US" sz="2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350" dirty="0"/>
          </a:p>
        </p:txBody>
      </p:sp>
      <p:sp>
        <p:nvSpPr>
          <p:cNvPr id="18" name="Text 15"/>
          <p:cNvSpPr/>
          <p:nvPr/>
        </p:nvSpPr>
        <p:spPr>
          <a:xfrm>
            <a:off x="9407723" y="4014073"/>
            <a:ext cx="2524244" cy="3155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Семейные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7618095" y="4450675"/>
            <a:ext cx="6103620" cy="646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Консультации по вопросам семейных отношений, воспитания детей.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20551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7458" y="2692360"/>
            <a:ext cx="7900749" cy="55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300"/>
              </a:lnSpc>
              <a:buNone/>
            </a:pPr>
            <a:r>
              <a:rPr lang="en-US" sz="3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Групповые Занятия и Мастер-Классы</a:t>
            </a:r>
            <a:endParaRPr lang="en-US" sz="3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58" y="3508296"/>
            <a:ext cx="882134" cy="141148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764149" y="3684627"/>
            <a:ext cx="2205514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Развитие речи</a:t>
            </a:r>
            <a:endParaRPr lang="en-US" sz="1700" dirty="0"/>
          </a:p>
        </p:txBody>
      </p:sp>
      <p:sp>
        <p:nvSpPr>
          <p:cNvPr id="6" name="Text 2"/>
          <p:cNvSpPr/>
          <p:nvPr/>
        </p:nvSpPr>
        <p:spPr>
          <a:xfrm>
            <a:off x="1764149" y="4066103"/>
            <a:ext cx="12248793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Игры и упражнения для развития фонематического слуха, артикуляционной моторики.</a:t>
            </a: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458" y="4919782"/>
            <a:ext cx="882134" cy="141148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1764149" y="5096113"/>
            <a:ext cx="2205514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Подготовка к школе</a:t>
            </a:r>
            <a:endParaRPr lang="en-US" sz="1700" dirty="0"/>
          </a:p>
        </p:txBody>
      </p:sp>
      <p:sp>
        <p:nvSpPr>
          <p:cNvPr id="9" name="Text 4"/>
          <p:cNvSpPr/>
          <p:nvPr/>
        </p:nvSpPr>
        <p:spPr>
          <a:xfrm>
            <a:off x="1764149" y="5477589"/>
            <a:ext cx="12248793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Занятия по развитию логического мышления, памяти, внимания.</a:t>
            </a:r>
            <a:endParaRPr lang="en-US" sz="13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458" y="6331268"/>
            <a:ext cx="882134" cy="141148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764149" y="6507599"/>
            <a:ext cx="2205514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Творчество</a:t>
            </a:r>
            <a:endParaRPr lang="en-US" sz="1700" dirty="0"/>
          </a:p>
        </p:txBody>
      </p:sp>
      <p:sp>
        <p:nvSpPr>
          <p:cNvPr id="12" name="Text 6"/>
          <p:cNvSpPr/>
          <p:nvPr/>
        </p:nvSpPr>
        <p:spPr>
          <a:xfrm>
            <a:off x="1764149" y="6889075"/>
            <a:ext cx="12248793" cy="282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3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Рисование, лепка, музыка, театральные постановки.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2361" y="624245"/>
            <a:ext cx="13045678" cy="14149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Взаимодействие с Дошкольными Учреждениями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396" y="2491978"/>
            <a:ext cx="2152531" cy="166675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93118" y="3314938"/>
            <a:ext cx="121087" cy="45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5356265" y="2899410"/>
            <a:ext cx="3569851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Совместные мероприятия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356265" y="3388876"/>
            <a:ext cx="5185767" cy="362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Проведение тематических занятий, праздников.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5186482" y="4171712"/>
            <a:ext cx="8595003" cy="15240"/>
          </a:xfrm>
          <a:prstGeom prst="roundRect">
            <a:avLst>
              <a:gd name="adj" fmla="val 623958"/>
            </a:avLst>
          </a:prstGeom>
          <a:solidFill>
            <a:srgbClr val="C7C7D0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1190" y="4215289"/>
            <a:ext cx="4305062" cy="166675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79902" y="4822269"/>
            <a:ext cx="147399" cy="45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6"/>
          <p:cNvSpPr/>
          <p:nvPr/>
        </p:nvSpPr>
        <p:spPr>
          <a:xfrm>
            <a:off x="6432590" y="4622721"/>
            <a:ext cx="2829997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Обмен опытом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6432590" y="5112187"/>
            <a:ext cx="5378053" cy="3623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Взаимодействие с педагогическим </a:t>
            </a:r>
            <a:r>
              <a:rPr lang="en-US" sz="175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составом</a:t>
            </a: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5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ДО.</a:t>
            </a:r>
            <a:endParaRPr lang="en-US" sz="1750" dirty="0"/>
          </a:p>
        </p:txBody>
      </p:sp>
      <p:sp>
        <p:nvSpPr>
          <p:cNvPr id="12" name="Shape 8"/>
          <p:cNvSpPr/>
          <p:nvPr/>
        </p:nvSpPr>
        <p:spPr>
          <a:xfrm>
            <a:off x="6262807" y="5895023"/>
            <a:ext cx="7518678" cy="15240"/>
          </a:xfrm>
          <a:prstGeom prst="roundRect">
            <a:avLst>
              <a:gd name="adj" fmla="val 623958"/>
            </a:avLst>
          </a:prstGeom>
          <a:solidFill>
            <a:srgbClr val="C7C7D0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865" y="5938599"/>
            <a:ext cx="6457593" cy="166675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77997" y="6545580"/>
            <a:ext cx="151090" cy="4527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0"/>
          <p:cNvSpPr/>
          <p:nvPr/>
        </p:nvSpPr>
        <p:spPr>
          <a:xfrm>
            <a:off x="7508796" y="6164937"/>
            <a:ext cx="2829997" cy="353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Консультации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08796" y="6654403"/>
            <a:ext cx="6102906" cy="7246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Предоставление консультаций родителям детей, </a:t>
            </a:r>
            <a:r>
              <a:rPr lang="en-US" sz="1750" dirty="0" err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посещающих</a:t>
            </a: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750" dirty="0" smtClean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ДО.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78374"/>
            <a:ext cx="10224849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Мероприятия для Родителей и Детей</a:t>
            </a:r>
            <a:endParaRPr lang="en-US" sz="4450" dirty="0"/>
          </a:p>
        </p:txBody>
      </p:sp>
      <p:sp>
        <p:nvSpPr>
          <p:cNvPr id="3" name="Shape 1"/>
          <p:cNvSpPr/>
          <p:nvPr/>
        </p:nvSpPr>
        <p:spPr>
          <a:xfrm>
            <a:off x="793790" y="2440781"/>
            <a:ext cx="2173724" cy="1306949"/>
          </a:xfrm>
          <a:prstGeom prst="roundRect">
            <a:avLst>
              <a:gd name="adj" fmla="val 728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8224" y="2867501"/>
            <a:ext cx="121325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194328" y="2667595"/>
            <a:ext cx="294370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Тематические вечера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3194328" y="3158014"/>
            <a:ext cx="631757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Обсуждение актуальных вопросов воспитания и развития.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3080861" y="3732490"/>
            <a:ext cx="10642402" cy="15240"/>
          </a:xfrm>
          <a:prstGeom prst="roundRect">
            <a:avLst>
              <a:gd name="adj" fmla="val 625116"/>
            </a:avLst>
          </a:prstGeom>
          <a:solidFill>
            <a:srgbClr val="C7C7D0"/>
          </a:solidFill>
          <a:ln/>
        </p:spPr>
      </p:sp>
      <p:sp>
        <p:nvSpPr>
          <p:cNvPr id="8" name="Shape 6"/>
          <p:cNvSpPr/>
          <p:nvPr/>
        </p:nvSpPr>
        <p:spPr>
          <a:xfrm>
            <a:off x="793790" y="3861078"/>
            <a:ext cx="4347567" cy="1306949"/>
          </a:xfrm>
          <a:prstGeom prst="roundRect">
            <a:avLst>
              <a:gd name="adj" fmla="val 7289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28224" y="4287798"/>
            <a:ext cx="147637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5368171" y="408789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Мастер-классы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368171" y="4578310"/>
            <a:ext cx="6720840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Практические занятия по развитию творческих способностей.</a:t>
            </a:r>
            <a:endParaRPr lang="en-US" sz="1750" dirty="0"/>
          </a:p>
        </p:txBody>
      </p:sp>
      <p:sp>
        <p:nvSpPr>
          <p:cNvPr id="12" name="Shape 10"/>
          <p:cNvSpPr/>
          <p:nvPr/>
        </p:nvSpPr>
        <p:spPr>
          <a:xfrm>
            <a:off x="5254704" y="5152787"/>
            <a:ext cx="8468558" cy="15240"/>
          </a:xfrm>
          <a:prstGeom prst="roundRect">
            <a:avLst>
              <a:gd name="adj" fmla="val 625116"/>
            </a:avLst>
          </a:prstGeom>
          <a:solidFill>
            <a:srgbClr val="C7C7D0"/>
          </a:solidFill>
          <a:ln/>
        </p:spPr>
      </p:sp>
      <p:sp>
        <p:nvSpPr>
          <p:cNvPr id="13" name="Shape 11"/>
          <p:cNvSpPr/>
          <p:nvPr/>
        </p:nvSpPr>
        <p:spPr>
          <a:xfrm>
            <a:off x="793790" y="5281374"/>
            <a:ext cx="6521410" cy="1669852"/>
          </a:xfrm>
          <a:prstGeom prst="roundRect">
            <a:avLst>
              <a:gd name="adj" fmla="val 5705"/>
            </a:avLst>
          </a:prstGeom>
          <a:solidFill>
            <a:srgbClr val="E1E1EA"/>
          </a:solidFill>
          <a:ln w="7620">
            <a:solidFill>
              <a:srgbClr val="C7C7D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28224" y="5889546"/>
            <a:ext cx="151328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5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7542014" y="5508188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Праздники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7542014" y="5998607"/>
            <a:ext cx="606778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Организация праздников и развлекательных мероприятий.</a:t>
            </a:r>
            <a:endParaRPr lang="en-US" sz="1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3305" y="687110"/>
            <a:ext cx="7697391" cy="1291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Отзывы Родителей и Перспективы Развития</a:t>
            </a:r>
            <a:endParaRPr lang="en-US" sz="4050" dirty="0"/>
          </a:p>
        </p:txBody>
      </p:sp>
      <p:sp>
        <p:nvSpPr>
          <p:cNvPr id="4" name="Text 1"/>
          <p:cNvSpPr/>
          <p:nvPr/>
        </p:nvSpPr>
        <p:spPr>
          <a:xfrm>
            <a:off x="723305" y="2392085"/>
            <a:ext cx="3693676" cy="681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50"/>
              </a:lnSpc>
              <a:buNone/>
            </a:pPr>
            <a:r>
              <a:rPr lang="en-US" sz="5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95%</a:t>
            </a:r>
            <a:endParaRPr lang="en-US" sz="5350" dirty="0"/>
          </a:p>
        </p:txBody>
      </p:sp>
      <p:sp>
        <p:nvSpPr>
          <p:cNvPr id="5" name="Text 2"/>
          <p:cNvSpPr/>
          <p:nvPr/>
        </p:nvSpPr>
        <p:spPr>
          <a:xfrm>
            <a:off x="1278374" y="3332202"/>
            <a:ext cx="2583418" cy="322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Довольны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723305" y="3779044"/>
            <a:ext cx="3693676" cy="991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Процент родителей, оценивших работу консультативного пункта положительно.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726900" y="2392085"/>
            <a:ext cx="3693795" cy="681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50"/>
              </a:lnSpc>
              <a:buNone/>
            </a:pPr>
            <a:r>
              <a:rPr lang="en-US" sz="5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100%</a:t>
            </a:r>
            <a:endParaRPr lang="en-US" sz="5350" dirty="0"/>
          </a:p>
        </p:txBody>
      </p:sp>
      <p:sp>
        <p:nvSpPr>
          <p:cNvPr id="8" name="Text 5"/>
          <p:cNvSpPr/>
          <p:nvPr/>
        </p:nvSpPr>
        <p:spPr>
          <a:xfrm>
            <a:off x="5282089" y="3332202"/>
            <a:ext cx="2583418" cy="322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Рекомендации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4726900" y="3779044"/>
            <a:ext cx="3693795" cy="991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Процент родителей, рекомендующих консультативный пункт другим семьям.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23305" y="5494139"/>
            <a:ext cx="3693676" cy="681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350"/>
              </a:lnSpc>
              <a:buNone/>
            </a:pPr>
            <a:r>
              <a:rPr lang="en-US" sz="5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5</a:t>
            </a:r>
            <a:endParaRPr lang="en-US" sz="5350" dirty="0"/>
          </a:p>
        </p:txBody>
      </p:sp>
      <p:sp>
        <p:nvSpPr>
          <p:cNvPr id="11" name="Text 8"/>
          <p:cNvSpPr/>
          <p:nvPr/>
        </p:nvSpPr>
        <p:spPr>
          <a:xfrm>
            <a:off x="1278374" y="6434257"/>
            <a:ext cx="2583418" cy="3228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20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Новых услуг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723305" y="6881098"/>
            <a:ext cx="3693676" cy="6612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600"/>
              </a:lnSpc>
              <a:buNone/>
            </a:pPr>
            <a:r>
              <a:rPr lang="en-US" sz="16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Планируется ввести 5 новых услуг в течение следующего года.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375</Words>
  <Application>Microsoft Office PowerPoint</Application>
  <PresentationFormat>Произвольный</PresentationFormat>
  <Paragraphs>91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Times New Roman</vt:lpstr>
      <vt:lpstr>Raleway</vt:lpstr>
      <vt:lpstr>Roboto</vt:lpstr>
      <vt:lpstr>Calibri</vt:lpstr>
      <vt:lpstr>Aptos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4</cp:revision>
  <dcterms:created xsi:type="dcterms:W3CDTF">2025-01-08T10:02:19Z</dcterms:created>
  <dcterms:modified xsi:type="dcterms:W3CDTF">2025-01-08T11:30:09Z</dcterms:modified>
</cp:coreProperties>
</file>