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27.10.2022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27.10.2022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27.10.2022</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5B106E36-FD25-4E2D-B0AA-010F637433A0}" type="datetimeFigureOut">
              <a:rPr lang="ru-RU" smtClean="0"/>
              <a:pPr/>
              <a:t>27.10.2022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27.10.2022</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725C68B6-61C2-468F-89AB-4B9F7531AA68}"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27.10.2022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5B106E36-FD25-4E2D-B0AA-010F637433A0}" type="datetimeFigureOut">
              <a:rPr lang="ru-RU" smtClean="0"/>
              <a:pPr/>
              <a:t>27.10.2022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27.10.2022</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5B106E36-FD25-4E2D-B0AA-010F637433A0}" type="datetimeFigureOut">
              <a:rPr lang="ru-RU" smtClean="0"/>
              <a:pPr/>
              <a:t>27.10.2022</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27.10.2022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725C68B6-61C2-468F-89AB-4B9F7531AA68}"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27.10.2022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B106E36-FD25-4E2D-B0AA-010F637433A0}" type="datetimeFigureOut">
              <a:rPr lang="ru-RU" smtClean="0"/>
              <a:pPr/>
              <a:t>27.10.2022</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25C68B6-61C2-468F-89AB-4B9F7531AA68}"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kk-KZ" dirty="0" smtClean="0"/>
              <a:t>Разъяснительная работа по обновлению содержания дошкольного образования, изменении подходов к воспитанию и обучению детей.</a:t>
            </a:r>
            <a:endParaRPr lang="ru-RU" dirty="0" smtClean="0"/>
          </a:p>
          <a:p>
            <a:endParaRPr lang="ru-RU" dirty="0"/>
          </a:p>
        </p:txBody>
      </p:sp>
      <p:sp>
        <p:nvSpPr>
          <p:cNvPr id="2" name="Заголовок 1"/>
          <p:cNvSpPr>
            <a:spLocks noGrp="1"/>
          </p:cNvSpPr>
          <p:nvPr>
            <p:ph type="ctrTitle"/>
          </p:nvPr>
        </p:nvSpPr>
        <p:spPr/>
        <p:txBody>
          <a:bodyPr/>
          <a:lstStyle/>
          <a:p>
            <a:r>
              <a:rPr lang="kk-KZ" dirty="0" smtClean="0"/>
              <a:t>РОДИТЕЛЬСКОЕ СОБРАНИЕ</a:t>
            </a:r>
            <a:endParaRPr lang="ru-RU" dirty="0"/>
          </a:p>
        </p:txBody>
      </p:sp>
      <p:sp>
        <p:nvSpPr>
          <p:cNvPr id="4" name="Подзаголовок 2"/>
          <p:cNvSpPr txBox="1">
            <a:spLocks/>
          </p:cNvSpPr>
          <p:nvPr/>
        </p:nvSpPr>
        <p:spPr>
          <a:xfrm>
            <a:off x="1619672" y="188640"/>
            <a:ext cx="6400800" cy="576064"/>
          </a:xfrm>
          <a:prstGeom prst="rect">
            <a:avLst/>
          </a:prstGeom>
        </p:spPr>
        <p:txBody>
          <a:bodyPr vert="horz">
            <a:normAutofit/>
          </a:bodyPr>
          <a:lstStyle/>
          <a:p>
            <a:pPr marL="0" marR="0" lvl="0" indent="0" algn="ctr"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kk-KZ" sz="1000" b="1" i="0" u="none" strike="noStrike" kern="1200" cap="all" spc="250" normalizeH="0" baseline="0" noProof="0" dirty="0" smtClean="0">
                <a:ln>
                  <a:noFill/>
                </a:ln>
                <a:solidFill>
                  <a:schemeClr val="tx2"/>
                </a:solidFill>
                <a:effectLst/>
                <a:uLnTx/>
                <a:uFillTx/>
                <a:latin typeface="Times New Roman" pitchFamily="18" charset="0"/>
                <a:cs typeface="Times New Roman" pitchFamily="18" charset="0"/>
              </a:rPr>
              <a:t>ГККП “Детский сад “Балдырған” села Макиенка при отделе образования по району Биржан сал управления образования Акмолинской области</a:t>
            </a:r>
            <a:endParaRPr kumimoji="0" lang="ru-RU" sz="1000" b="1" i="0" u="none" strike="noStrike" kern="1200" cap="all" spc="250" normalizeH="0" baseline="0" noProof="0" dirty="0">
              <a:ln>
                <a:noFill/>
              </a:ln>
              <a:solidFill>
                <a:schemeClr val="tx2"/>
              </a:solidFill>
              <a:effectLst/>
              <a:uLnTx/>
              <a:uFillTx/>
              <a:latin typeface="Times New Roman" pitchFamily="18" charset="0"/>
              <a:cs typeface="Times New Roman" pitchFamily="18" charset="0"/>
            </a:endParaRPr>
          </a:p>
        </p:txBody>
      </p:sp>
      <p:pic>
        <p:nvPicPr>
          <p:cNvPr id="19458" name="Picture 2" descr="http://ds0002-birzhansal-aqmo.edu.kz/public/logo/120.jpg"/>
          <p:cNvPicPr>
            <a:picLocks noChangeAspect="1" noChangeArrowheads="1"/>
          </p:cNvPicPr>
          <p:nvPr/>
        </p:nvPicPr>
        <p:blipFill>
          <a:blip r:embed="rId2" cstate="print"/>
          <a:srcRect/>
          <a:stretch>
            <a:fillRect/>
          </a:stretch>
        </p:blipFill>
        <p:spPr bwMode="auto">
          <a:xfrm>
            <a:off x="251520" y="188640"/>
            <a:ext cx="1220055" cy="122413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1.Предметно- пространственная развивающая среда группа </a:t>
            </a:r>
            <a:r>
              <a:rPr lang="kk-KZ" dirty="0" smtClean="0"/>
              <a:t>“Құлыншақ”</a:t>
            </a:r>
            <a:endParaRPr lang="ru-RU" dirty="0"/>
          </a:p>
        </p:txBody>
      </p:sp>
      <p:pic>
        <p:nvPicPr>
          <p:cNvPr id="4" name="Содержимое 3" descr="20221026_102839295.jpg"/>
          <p:cNvPicPr>
            <a:picLocks noGrp="1" noChangeAspect="1"/>
          </p:cNvPicPr>
          <p:nvPr>
            <p:ph sz="quarter" idx="1"/>
          </p:nvPr>
        </p:nvPicPr>
        <p:blipFill>
          <a:blip r:embed="rId2" cstate="print"/>
          <a:stretch>
            <a:fillRect/>
          </a:stretch>
        </p:blipFill>
        <p:spPr>
          <a:xfrm>
            <a:off x="899592" y="1484784"/>
            <a:ext cx="3080180" cy="23101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20221026_102908598.jpg"/>
          <p:cNvPicPr>
            <a:picLocks noChangeAspect="1"/>
          </p:cNvPicPr>
          <p:nvPr/>
        </p:nvPicPr>
        <p:blipFill>
          <a:blip r:embed="rId3" cstate="print"/>
          <a:stretch>
            <a:fillRect/>
          </a:stretch>
        </p:blipFill>
        <p:spPr>
          <a:xfrm>
            <a:off x="4932040" y="1484784"/>
            <a:ext cx="3384673" cy="22322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descr="20221026_102921836.jpg"/>
          <p:cNvPicPr>
            <a:picLocks noChangeAspect="1"/>
          </p:cNvPicPr>
          <p:nvPr/>
        </p:nvPicPr>
        <p:blipFill>
          <a:blip r:embed="rId4" cstate="print"/>
          <a:stretch>
            <a:fillRect/>
          </a:stretch>
        </p:blipFill>
        <p:spPr>
          <a:xfrm>
            <a:off x="4716016" y="4005064"/>
            <a:ext cx="2261213" cy="25394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descr="20221026_102915078.jpg"/>
          <p:cNvPicPr>
            <a:picLocks noChangeAspect="1"/>
          </p:cNvPicPr>
          <p:nvPr/>
        </p:nvPicPr>
        <p:blipFill>
          <a:blip r:embed="rId5" cstate="print"/>
          <a:stretch>
            <a:fillRect/>
          </a:stretch>
        </p:blipFill>
        <p:spPr>
          <a:xfrm>
            <a:off x="1403648" y="4005064"/>
            <a:ext cx="3024336" cy="25637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Среда- третий педагог</a:t>
            </a:r>
            <a:endParaRPr lang="ru-RU" dirty="0"/>
          </a:p>
        </p:txBody>
      </p:sp>
      <p:pic>
        <p:nvPicPr>
          <p:cNvPr id="4" name="Рисунок 3" descr="IMG-20221026-WA0010.jpg"/>
          <p:cNvPicPr>
            <a:picLocks noChangeAspect="1"/>
          </p:cNvPicPr>
          <p:nvPr/>
        </p:nvPicPr>
        <p:blipFill>
          <a:blip r:embed="rId2" cstate="print"/>
          <a:stretch>
            <a:fillRect/>
          </a:stretch>
        </p:blipFill>
        <p:spPr>
          <a:xfrm>
            <a:off x="395536" y="1700808"/>
            <a:ext cx="2497215" cy="3312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IMG-20221026-WA0009.jpg"/>
          <p:cNvPicPr>
            <a:picLocks noChangeAspect="1"/>
          </p:cNvPicPr>
          <p:nvPr/>
        </p:nvPicPr>
        <p:blipFill>
          <a:blip r:embed="rId3" cstate="print"/>
          <a:stretch>
            <a:fillRect/>
          </a:stretch>
        </p:blipFill>
        <p:spPr>
          <a:xfrm>
            <a:off x="4139952" y="1556792"/>
            <a:ext cx="4176898" cy="21602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IMG-20221026-WA0011.jpg"/>
          <p:cNvPicPr>
            <a:picLocks noChangeAspect="1"/>
          </p:cNvPicPr>
          <p:nvPr/>
        </p:nvPicPr>
        <p:blipFill>
          <a:blip r:embed="rId4" cstate="print"/>
          <a:stretch>
            <a:fillRect/>
          </a:stretch>
        </p:blipFill>
        <p:spPr>
          <a:xfrm>
            <a:off x="3203848" y="4005064"/>
            <a:ext cx="3323861" cy="2492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Среда- третий педагог</a:t>
            </a:r>
            <a:endParaRPr lang="ru-RU" dirty="0"/>
          </a:p>
        </p:txBody>
      </p:sp>
      <p:pic>
        <p:nvPicPr>
          <p:cNvPr id="4" name="Содержимое 3" descr="IMG-20221026-WA0012.jpg"/>
          <p:cNvPicPr>
            <a:picLocks noGrp="1" noChangeAspect="1"/>
          </p:cNvPicPr>
          <p:nvPr>
            <p:ph sz="quarter" idx="1"/>
          </p:nvPr>
        </p:nvPicPr>
        <p:blipFill>
          <a:blip r:embed="rId2" cstate="print"/>
          <a:stretch>
            <a:fillRect/>
          </a:stretch>
        </p:blipFill>
        <p:spPr>
          <a:xfrm>
            <a:off x="323528" y="1484784"/>
            <a:ext cx="3272201" cy="24541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IMG-20221026-WA0013.jpg"/>
          <p:cNvPicPr>
            <a:picLocks noChangeAspect="1"/>
          </p:cNvPicPr>
          <p:nvPr/>
        </p:nvPicPr>
        <p:blipFill>
          <a:blip r:embed="rId3" cstate="print"/>
          <a:stretch>
            <a:fillRect/>
          </a:stretch>
        </p:blipFill>
        <p:spPr>
          <a:xfrm>
            <a:off x="395536" y="4149080"/>
            <a:ext cx="4305996" cy="23312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IMG-20221026-WA0014.jpg"/>
          <p:cNvPicPr>
            <a:picLocks noChangeAspect="1"/>
          </p:cNvPicPr>
          <p:nvPr/>
        </p:nvPicPr>
        <p:blipFill>
          <a:blip r:embed="rId4" cstate="print"/>
          <a:stretch>
            <a:fillRect/>
          </a:stretch>
        </p:blipFill>
        <p:spPr>
          <a:xfrm>
            <a:off x="4932040" y="3861048"/>
            <a:ext cx="3851920" cy="25518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descr="IMG-20221026-WA0015.jpg"/>
          <p:cNvPicPr>
            <a:picLocks noChangeAspect="1"/>
          </p:cNvPicPr>
          <p:nvPr/>
        </p:nvPicPr>
        <p:blipFill>
          <a:blip r:embed="rId5" cstate="print"/>
          <a:stretch>
            <a:fillRect/>
          </a:stretch>
        </p:blipFill>
        <p:spPr>
          <a:xfrm>
            <a:off x="4572000" y="1700808"/>
            <a:ext cx="4176464" cy="18630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Предметно- пространственная развивающая среда группа </a:t>
            </a:r>
            <a:r>
              <a:rPr lang="kk-KZ" dirty="0" smtClean="0"/>
              <a:t>“Жұлдыз-ай”</a:t>
            </a:r>
            <a:endParaRPr lang="ru-RU" dirty="0"/>
          </a:p>
        </p:txBody>
      </p:sp>
      <p:pic>
        <p:nvPicPr>
          <p:cNvPr id="4" name="Содержимое 3" descr="IMG-20221020-WA0031.jpg"/>
          <p:cNvPicPr>
            <a:picLocks noGrp="1" noChangeAspect="1"/>
          </p:cNvPicPr>
          <p:nvPr>
            <p:ph sz="quarter" idx="1"/>
          </p:nvPr>
        </p:nvPicPr>
        <p:blipFill>
          <a:blip r:embed="rId2" cstate="print"/>
          <a:stretch>
            <a:fillRect/>
          </a:stretch>
        </p:blipFill>
        <p:spPr>
          <a:xfrm>
            <a:off x="251520" y="1556792"/>
            <a:ext cx="4608512" cy="4608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IMG-20221020-WA0032.jpg"/>
          <p:cNvPicPr>
            <a:picLocks noChangeAspect="1"/>
          </p:cNvPicPr>
          <p:nvPr/>
        </p:nvPicPr>
        <p:blipFill>
          <a:blip r:embed="rId3" cstate="print"/>
          <a:stretch>
            <a:fillRect/>
          </a:stretch>
        </p:blipFill>
        <p:spPr>
          <a:xfrm>
            <a:off x="5292080" y="1556792"/>
            <a:ext cx="3456384" cy="4608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t>Средаө третий педагог</a:t>
            </a:r>
            <a:endParaRPr lang="ru-RU" dirty="0"/>
          </a:p>
        </p:txBody>
      </p:sp>
      <p:pic>
        <p:nvPicPr>
          <p:cNvPr id="4" name="Рисунок 3" descr="IMG-20221020-WA0020.jpg"/>
          <p:cNvPicPr>
            <a:picLocks noChangeAspect="1"/>
          </p:cNvPicPr>
          <p:nvPr/>
        </p:nvPicPr>
        <p:blipFill>
          <a:blip r:embed="rId2" cstate="print"/>
          <a:stretch>
            <a:fillRect/>
          </a:stretch>
        </p:blipFill>
        <p:spPr>
          <a:xfrm>
            <a:off x="323528" y="1484784"/>
            <a:ext cx="3384376" cy="48245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IMG-20221020-WA0021.jpg"/>
          <p:cNvPicPr>
            <a:picLocks noChangeAspect="1"/>
          </p:cNvPicPr>
          <p:nvPr/>
        </p:nvPicPr>
        <p:blipFill>
          <a:blip r:embed="rId3" cstate="print"/>
          <a:stretch>
            <a:fillRect/>
          </a:stretch>
        </p:blipFill>
        <p:spPr>
          <a:xfrm>
            <a:off x="3995936" y="1484784"/>
            <a:ext cx="4824536" cy="48245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Предметно- пространственная развивающая среда группа </a:t>
            </a:r>
            <a:r>
              <a:rPr lang="kk-KZ" dirty="0" smtClean="0"/>
              <a:t>“Тәй-тәй” (свободная)</a:t>
            </a:r>
            <a:endParaRPr lang="ru-RU" dirty="0"/>
          </a:p>
        </p:txBody>
      </p:sp>
      <p:pic>
        <p:nvPicPr>
          <p:cNvPr id="4" name="Рисунок 3" descr="20221026_103107495.jpg"/>
          <p:cNvPicPr>
            <a:picLocks noChangeAspect="1"/>
          </p:cNvPicPr>
          <p:nvPr/>
        </p:nvPicPr>
        <p:blipFill>
          <a:blip r:embed="rId2" cstate="print"/>
          <a:stretch>
            <a:fillRect/>
          </a:stretch>
        </p:blipFill>
        <p:spPr>
          <a:xfrm>
            <a:off x="467544" y="1484784"/>
            <a:ext cx="3168352" cy="23762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20221026_103101444.jpg"/>
          <p:cNvPicPr>
            <a:picLocks noChangeAspect="1"/>
          </p:cNvPicPr>
          <p:nvPr/>
        </p:nvPicPr>
        <p:blipFill>
          <a:blip r:embed="rId3" cstate="print"/>
          <a:stretch>
            <a:fillRect/>
          </a:stretch>
        </p:blipFill>
        <p:spPr>
          <a:xfrm>
            <a:off x="467545" y="4077072"/>
            <a:ext cx="3168351" cy="2474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20221026_103116176.jpg"/>
          <p:cNvPicPr>
            <a:picLocks noChangeAspect="1"/>
          </p:cNvPicPr>
          <p:nvPr/>
        </p:nvPicPr>
        <p:blipFill>
          <a:blip r:embed="rId4" cstate="print"/>
          <a:stretch>
            <a:fillRect/>
          </a:stretch>
        </p:blipFill>
        <p:spPr>
          <a:xfrm>
            <a:off x="6372200" y="1556792"/>
            <a:ext cx="2304256" cy="27139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descr="20221026_103119269.jpg"/>
          <p:cNvPicPr>
            <a:picLocks noChangeAspect="1"/>
          </p:cNvPicPr>
          <p:nvPr/>
        </p:nvPicPr>
        <p:blipFill>
          <a:blip r:embed="rId5" cstate="print"/>
          <a:stretch>
            <a:fillRect/>
          </a:stretch>
        </p:blipFill>
        <p:spPr>
          <a:xfrm>
            <a:off x="3851920" y="2780928"/>
            <a:ext cx="2317048" cy="37815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Музыкальный зал совмещен со спортивным залом</a:t>
            </a:r>
            <a:endParaRPr lang="ru-RU" dirty="0"/>
          </a:p>
        </p:txBody>
      </p:sp>
      <p:pic>
        <p:nvPicPr>
          <p:cNvPr id="4" name="Рисунок 3" descr="20221026_102216959.jpg"/>
          <p:cNvPicPr>
            <a:picLocks noChangeAspect="1"/>
          </p:cNvPicPr>
          <p:nvPr/>
        </p:nvPicPr>
        <p:blipFill>
          <a:blip r:embed="rId2" cstate="print"/>
          <a:stretch>
            <a:fillRect/>
          </a:stretch>
        </p:blipFill>
        <p:spPr>
          <a:xfrm rot="5400000">
            <a:off x="-108520" y="1916832"/>
            <a:ext cx="3456384" cy="2592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20221026_102230012.jpg"/>
          <p:cNvPicPr>
            <a:picLocks noChangeAspect="1"/>
          </p:cNvPicPr>
          <p:nvPr/>
        </p:nvPicPr>
        <p:blipFill>
          <a:blip r:embed="rId3" cstate="print"/>
          <a:stretch>
            <a:fillRect/>
          </a:stretch>
        </p:blipFill>
        <p:spPr>
          <a:xfrm rot="5400000">
            <a:off x="5548672" y="2020280"/>
            <a:ext cx="3707904" cy="27809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20221026_102529648.jpg"/>
          <p:cNvPicPr>
            <a:picLocks noChangeAspect="1"/>
          </p:cNvPicPr>
          <p:nvPr/>
        </p:nvPicPr>
        <p:blipFill>
          <a:blip r:embed="rId4" cstate="print"/>
          <a:stretch>
            <a:fillRect/>
          </a:stretch>
        </p:blipFill>
        <p:spPr>
          <a:xfrm rot="5400000">
            <a:off x="2683533" y="2869195"/>
            <a:ext cx="3586454" cy="26898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2.Модель </a:t>
            </a:r>
            <a:r>
              <a:rPr lang="kk-KZ" dirty="0" smtClean="0"/>
              <a:t>развития докшольного воспитания и обучения.</a:t>
            </a:r>
            <a:endParaRPr lang="ru-RU" dirty="0"/>
          </a:p>
        </p:txBody>
      </p:sp>
      <p:sp>
        <p:nvSpPr>
          <p:cNvPr id="3" name="Содержимое 2"/>
          <p:cNvSpPr>
            <a:spLocks noGrp="1"/>
          </p:cNvSpPr>
          <p:nvPr>
            <p:ph sz="quarter" idx="1"/>
          </p:nvPr>
        </p:nvSpPr>
        <p:spPr/>
        <p:txBody>
          <a:bodyPr>
            <a:normAutofit fontScale="47500" lnSpcReduction="20000"/>
          </a:bodyPr>
          <a:lstStyle/>
          <a:p>
            <a:r>
              <a:rPr lang="kk-KZ" i="1" dirty="0" smtClean="0"/>
              <a:t>Материалы из Модели развития «</a:t>
            </a:r>
            <a:r>
              <a:rPr lang="ru-RU" i="1" dirty="0" smtClean="0"/>
              <a:t>Изменение подходов к процессам развития, воспитания и обучения</a:t>
            </a:r>
            <a:r>
              <a:rPr lang="kk-KZ" i="1" dirty="0" smtClean="0"/>
              <a:t>»</a:t>
            </a:r>
            <a:endParaRPr lang="ru-RU" dirty="0" smtClean="0"/>
          </a:p>
          <a:p>
            <a:r>
              <a:rPr lang="ru-RU" i="1" dirty="0" smtClean="0"/>
              <a:t>22. В современном мире подход к образованию меняется вместе с быстроменяющимися реалиями, в которых живут и растут наши дети. Взгляд на образование как на продолжающийся в течение жизни процесс, в котором начало совпадает с моментом рождения ребёнка, предполагает принятие гибких стандартов организации образовательного процесса. Дети проводят в организациях образования большое количество времени, что ведёт к пониманию важности создания соответствующих условий для проживания детьми периода детства в гармоничной, доброжелательной, развивающей, инклюзивной, справедливой среде, в которой уважают культурное и этническое разнообразие. </a:t>
            </a:r>
            <a:endParaRPr lang="ru-RU" i="1" dirty="0" smtClean="0"/>
          </a:p>
          <a:p>
            <a:pPr>
              <a:buNone/>
            </a:pPr>
            <a:endParaRPr lang="ru-RU" dirty="0" smtClean="0"/>
          </a:p>
          <a:p>
            <a:r>
              <a:rPr lang="ru-RU" i="1" dirty="0" smtClean="0"/>
              <a:t>23. Ребёнок должен восприниматься как активный участник своего обучения, у которого есть право и возможности конструировать свое собственное понимание мира. </a:t>
            </a:r>
            <a:endParaRPr lang="ru-RU" i="1" dirty="0" smtClean="0"/>
          </a:p>
          <a:p>
            <a:pPr>
              <a:buNone/>
            </a:pPr>
            <a:endParaRPr lang="ru-RU" dirty="0" smtClean="0"/>
          </a:p>
          <a:p>
            <a:r>
              <a:rPr lang="ru-RU" i="1" dirty="0" smtClean="0"/>
              <a:t>24. Дошкольный период – ступень подготовки к школе, этап развития жизненно важных навыков ребёнка. Следовательно, должен измениться подход к роли дошкольного воспитания и обучения в жизни ребёнка от организованной учебной деятельности к созданию условий для максимального развития потенциала каждого ребёнка с учётом его индивидуальных особенностей и потребностей. Важно следовать за интересами ребёнка и строить его день исходя из выбранных ребёнком активностей, не ограничиваясь заранее запланированными педагогом действиями. </a:t>
            </a:r>
            <a:endParaRPr lang="ru-RU" i="1" dirty="0" smtClean="0"/>
          </a:p>
          <a:p>
            <a:pPr>
              <a:buNone/>
            </a:pPr>
            <a:endParaRPr lang="ru-RU" dirty="0" smtClean="0"/>
          </a:p>
          <a:p>
            <a:r>
              <a:rPr lang="ru-RU" i="1" dirty="0" smtClean="0"/>
              <a:t>25. Воспитание и развитие начинается с самого раннего детства, что подтверждается научными выводами. При этом в воспитании детей большое значение должно иметь благополучная обстановка в семье, моральные качества родителей. Поэтому необходимо объединение усилий семьи и дошкольной организации для развития и воспитания детей.  </a:t>
            </a:r>
            <a:endParaRPr lang="ru-RU" dirty="0" smtClean="0"/>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Стандарт дошкольного воспитания и обучения</a:t>
            </a:r>
            <a:endParaRPr lang="ru-RU" dirty="0"/>
          </a:p>
        </p:txBody>
      </p:sp>
      <p:sp>
        <p:nvSpPr>
          <p:cNvPr id="3" name="Содержимое 2"/>
          <p:cNvSpPr>
            <a:spLocks noGrp="1"/>
          </p:cNvSpPr>
          <p:nvPr>
            <p:ph sz="quarter" idx="1"/>
          </p:nvPr>
        </p:nvSpPr>
        <p:spPr/>
        <p:txBody>
          <a:bodyPr>
            <a:normAutofit fontScale="47500" lnSpcReduction="20000"/>
          </a:bodyPr>
          <a:lstStyle/>
          <a:p>
            <a:pPr fontAlgn="base"/>
            <a:r>
              <a:rPr lang="kk-KZ" i="1" dirty="0" smtClean="0"/>
              <a:t>17. В воспитательно-образовательном процессе, согласно распорядку дня дошкольной организации, который включает мероприятия (прием детей, утренняя гимнастика, прием пищи, прогулка, дневной сон, закаливающие процедуры, уход детей домой), предусматриваются виды детской деятельности (организованная, игровая, познавательная, коммуникативная, творческая, экспериментальная, трудовая, предметная, двигательная, изобразительная</a:t>
            </a:r>
            <a:r>
              <a:rPr lang="kk-KZ" i="1" dirty="0" smtClean="0"/>
              <a:t>).</a:t>
            </a:r>
          </a:p>
          <a:p>
            <a:pPr fontAlgn="base">
              <a:buNone/>
            </a:pPr>
            <a:endParaRPr lang="ru-RU" dirty="0" smtClean="0"/>
          </a:p>
          <a:p>
            <a:pPr fontAlgn="base"/>
            <a:r>
              <a:rPr lang="kk-KZ" i="1" dirty="0" smtClean="0"/>
              <a:t>18. Для обеспечения эмоционального благополучия, разностороннего и целостного развития воспитанников, возможности выбора детьми видов активности и участников совместной деятельности, насыщенности, доступности, вариативности и безопасности игровых зон создается развивающая среда</a:t>
            </a:r>
            <a:r>
              <a:rPr lang="kk-KZ" i="1" dirty="0" smtClean="0"/>
              <a:t>.</a:t>
            </a:r>
          </a:p>
          <a:p>
            <a:pPr fontAlgn="base">
              <a:buNone/>
            </a:pPr>
            <a:endParaRPr lang="ru-RU" dirty="0" smtClean="0"/>
          </a:p>
          <a:p>
            <a:pPr fontAlgn="base"/>
            <a:r>
              <a:rPr lang="kk-KZ" i="1" dirty="0" smtClean="0"/>
              <a:t>21. Выпускник дошкольной организации и предшкольного класса обладает следующими качествами:</a:t>
            </a:r>
            <a:endParaRPr lang="ru-RU" dirty="0" smtClean="0"/>
          </a:p>
          <a:p>
            <a:pPr fontAlgn="base">
              <a:buNone/>
            </a:pPr>
            <a:r>
              <a:rPr lang="kk-KZ" i="1" dirty="0" smtClean="0"/>
              <a:t>	физически </a:t>
            </a:r>
            <a:r>
              <a:rPr lang="kk-KZ" i="1" dirty="0" smtClean="0"/>
              <a:t>развитый;</a:t>
            </a:r>
            <a:endParaRPr lang="ru-RU" dirty="0" smtClean="0"/>
          </a:p>
          <a:p>
            <a:pPr fontAlgn="base">
              <a:buNone/>
            </a:pPr>
            <a:r>
              <a:rPr lang="kk-KZ" i="1" dirty="0" smtClean="0"/>
              <a:t>	любознательный</a:t>
            </a:r>
            <a:r>
              <a:rPr lang="kk-KZ" i="1" dirty="0" smtClean="0"/>
              <a:t>;</a:t>
            </a:r>
            <a:endParaRPr lang="ru-RU" dirty="0" smtClean="0"/>
          </a:p>
          <a:p>
            <a:pPr fontAlgn="base">
              <a:buNone/>
            </a:pPr>
            <a:r>
              <a:rPr lang="kk-KZ" i="1" dirty="0" smtClean="0"/>
              <a:t>	инициативный</a:t>
            </a:r>
            <a:r>
              <a:rPr lang="kk-KZ" i="1" dirty="0" smtClean="0"/>
              <a:t>;</a:t>
            </a:r>
            <a:endParaRPr lang="ru-RU" dirty="0" smtClean="0"/>
          </a:p>
          <a:p>
            <a:pPr fontAlgn="base">
              <a:buNone/>
            </a:pPr>
            <a:r>
              <a:rPr lang="kk-KZ" i="1" dirty="0" smtClean="0"/>
              <a:t>	настойчивый</a:t>
            </a:r>
            <a:r>
              <a:rPr lang="kk-KZ" i="1" dirty="0" smtClean="0"/>
              <a:t>;</a:t>
            </a:r>
            <a:endParaRPr lang="ru-RU" dirty="0" smtClean="0"/>
          </a:p>
          <a:p>
            <a:pPr fontAlgn="base">
              <a:buNone/>
            </a:pPr>
            <a:r>
              <a:rPr lang="kk-KZ" i="1" dirty="0" smtClean="0"/>
              <a:t>	способный </a:t>
            </a:r>
            <a:r>
              <a:rPr lang="kk-KZ" i="1" dirty="0" smtClean="0"/>
              <a:t>адаптироваться, коммуникабельный;</a:t>
            </a:r>
            <a:endParaRPr lang="ru-RU" dirty="0" smtClean="0"/>
          </a:p>
          <a:p>
            <a:pPr fontAlgn="base">
              <a:buNone/>
            </a:pPr>
            <a:r>
              <a:rPr lang="kk-KZ" i="1" dirty="0" smtClean="0"/>
              <a:t>	уверенный </a:t>
            </a:r>
            <a:r>
              <a:rPr lang="kk-KZ" i="1" dirty="0" smtClean="0"/>
              <a:t>в себе;</a:t>
            </a:r>
            <a:endParaRPr lang="ru-RU" dirty="0" smtClean="0"/>
          </a:p>
          <a:p>
            <a:pPr fontAlgn="base">
              <a:buNone/>
            </a:pPr>
            <a:r>
              <a:rPr lang="kk-KZ" i="1" dirty="0" smtClean="0"/>
              <a:t>	умеющий </a:t>
            </a:r>
            <a:r>
              <a:rPr lang="kk-KZ" i="1" dirty="0" smtClean="0"/>
              <a:t>работать в команде;</a:t>
            </a:r>
            <a:endParaRPr lang="ru-RU" dirty="0" smtClean="0"/>
          </a:p>
          <a:p>
            <a:pPr fontAlgn="base">
              <a:buNone/>
            </a:pPr>
            <a:r>
              <a:rPr lang="kk-KZ" i="1" dirty="0" smtClean="0"/>
              <a:t>	эмоционально </a:t>
            </a:r>
            <a:r>
              <a:rPr lang="kk-KZ" i="1" dirty="0" smtClean="0"/>
              <a:t>отзывчивый;</a:t>
            </a:r>
            <a:endParaRPr lang="ru-RU" dirty="0" smtClean="0"/>
          </a:p>
          <a:p>
            <a:pPr fontAlgn="base">
              <a:buNone/>
            </a:pPr>
            <a:r>
              <a:rPr lang="kk-KZ" i="1" dirty="0" smtClean="0"/>
              <a:t>	имеющий </a:t>
            </a:r>
            <a:r>
              <a:rPr lang="kk-KZ" i="1" dirty="0" smtClean="0"/>
              <a:t>первичные представления о себе, семье, обществе (ближайшем социуме), государстве (стране), мире и природе.</a:t>
            </a:r>
            <a:endParaRPr lang="ru-RU" dirty="0" smtClean="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Типовые учебные планы дошкольного воспитания и обучения</a:t>
            </a:r>
            <a:endParaRPr lang="ru-RU" dirty="0"/>
          </a:p>
        </p:txBody>
      </p:sp>
      <p:sp>
        <p:nvSpPr>
          <p:cNvPr id="3" name="Содержимое 2"/>
          <p:cNvSpPr>
            <a:spLocks noGrp="1"/>
          </p:cNvSpPr>
          <p:nvPr>
            <p:ph sz="quarter" idx="1"/>
          </p:nvPr>
        </p:nvSpPr>
        <p:spPr/>
        <p:txBody>
          <a:bodyPr>
            <a:normAutofit fontScale="47500" lnSpcReduction="20000"/>
          </a:bodyPr>
          <a:lstStyle/>
          <a:p>
            <a:pPr lvl="0"/>
            <a:r>
              <a:rPr lang="kk-KZ" i="1" dirty="0" smtClean="0"/>
              <a:t>Организованная деятельность – интегрированное занятие, организованное педагогом в течение дня в игровой форме через разные виды детской деятельности (игровая, двигательная, познавательная, творческая, исследовательская, трудовая, самостоятельная) для реализации содержания Типовой учебной программы дошкольного воспитания и обучения, утвержденной приказом исполняющего обязанности Министра образования и науки Республики Казахстан от 14 октября 2022 года № 422 «Об утверждении Типовых учебных программ дошкольного воспитания и обучения», в том числе задач по привитию детям национальных ценностей казахского народа, семейных ценностей, чувства патриотизма, любви к Родине, приобщение их к социокультурным нормам, правил безопасного поведения с учетом направления работы дошкольной организации. </a:t>
            </a:r>
            <a:endParaRPr lang="kk-KZ" i="1" dirty="0" smtClean="0"/>
          </a:p>
          <a:p>
            <a:pPr lvl="0"/>
            <a:endParaRPr lang="ru-RU" dirty="0" smtClean="0"/>
          </a:p>
          <a:p>
            <a:pPr lvl="0"/>
            <a:r>
              <a:rPr lang="kk-KZ" i="1" dirty="0" smtClean="0"/>
              <a:t>С учетом возрастных особенностей детей дошкольного возраста в течение дня уделяется время на физическую активность детей</a:t>
            </a:r>
            <a:r>
              <a:rPr lang="kk-KZ" i="1" dirty="0" smtClean="0"/>
              <a:t>.</a:t>
            </a:r>
          </a:p>
          <a:p>
            <a:pPr lvl="0"/>
            <a:endParaRPr lang="ru-RU" dirty="0" smtClean="0"/>
          </a:p>
          <a:p>
            <a:pPr lvl="0"/>
            <a:r>
              <a:rPr lang="kk-KZ" i="1" dirty="0" smtClean="0"/>
              <a:t>В целях усвоения государственного языка в течение дня </a:t>
            </a:r>
            <a:r>
              <a:rPr lang="ru-RU" i="1" dirty="0" smtClean="0"/>
              <a:t>педагогу вместе с детьми</a:t>
            </a:r>
            <a:r>
              <a:rPr lang="kk-KZ" i="1" dirty="0" smtClean="0"/>
              <a:t> рекомендуется изучать с детьми словарный минимум, определенный в Типовой программе, развитие устной связной речи воспитанников в различных видах детской деятельности, а также знакомство с культурой, обычаями и традициями казахского народа, обогащение активного словаря, овладение нормами речи, культуры общения</a:t>
            </a:r>
            <a:r>
              <a:rPr lang="kk-KZ" i="1" dirty="0" smtClean="0"/>
              <a:t>.</a:t>
            </a:r>
          </a:p>
          <a:p>
            <a:pPr lvl="0"/>
            <a:endParaRPr lang="ru-RU" dirty="0" smtClean="0"/>
          </a:p>
          <a:p>
            <a:pPr lvl="0"/>
            <a:r>
              <a:rPr lang="kk-KZ" i="1" dirty="0" smtClean="0"/>
              <a:t>С учетом возрастных особенностей детей в течение дня уделяется время на пение, слушание музыки, заучивание песен, импровизацию, музыкально-ритмические движения, игру на детских шумовых инструментах и другие виды музыкальной деятельности.</a:t>
            </a:r>
            <a:endParaRPr lang="ru-RU" dirty="0" smtClean="0"/>
          </a:p>
          <a:p>
            <a:endParaRPr lang="ru-RU"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692696"/>
            <a:ext cx="8534400" cy="758952"/>
          </a:xfrm>
        </p:spPr>
        <p:txBody>
          <a:bodyPr>
            <a:normAutofit fontScale="90000"/>
          </a:bodyPr>
          <a:lstStyle/>
          <a:p>
            <a:r>
              <a:rPr lang="kk-KZ" dirty="0" smtClean="0"/>
              <a:t>Типовая учебная программа дошкольного воспитания и обучения. </a:t>
            </a:r>
            <a:r>
              <a:rPr lang="ru-RU" dirty="0" smtClean="0"/>
              <a:t/>
            </a:r>
            <a:br>
              <a:rPr lang="ru-RU" dirty="0" smtClean="0"/>
            </a:br>
            <a:endParaRPr lang="ru-RU" dirty="0"/>
          </a:p>
        </p:txBody>
      </p:sp>
      <p:sp>
        <p:nvSpPr>
          <p:cNvPr id="3" name="Содержимое 2"/>
          <p:cNvSpPr>
            <a:spLocks noGrp="1"/>
          </p:cNvSpPr>
          <p:nvPr>
            <p:ph sz="quarter" idx="1"/>
          </p:nvPr>
        </p:nvSpPr>
        <p:spPr>
          <a:xfrm>
            <a:off x="0" y="1527048"/>
            <a:ext cx="8964488" cy="4572000"/>
          </a:xfrm>
        </p:spPr>
        <p:txBody>
          <a:bodyPr>
            <a:noAutofit/>
          </a:bodyPr>
          <a:lstStyle/>
          <a:p>
            <a:r>
              <a:rPr lang="ru-RU" sz="700" i="1" dirty="0" smtClean="0"/>
              <a:t>2. Целью Программы является целостное развитие и раскрытие потенциала каждого ребенка на основе общечеловеческих и национальных ценностей с учетом его интересов, особенностей и потребностей.</a:t>
            </a:r>
            <a:endParaRPr lang="ru-RU" sz="700" dirty="0" smtClean="0"/>
          </a:p>
          <a:p>
            <a:r>
              <a:rPr lang="ru-RU" sz="700" i="1" dirty="0" smtClean="0"/>
              <a:t>3. Задачами Программы являются создание благоприятных безопасных образовательных условий для воспитания и обучения детей дошкольного возраста, создание развивающей предметно-пространственной среды, специальной среды, ориентированных на поддержку индивидуальности и </a:t>
            </a:r>
            <a:r>
              <a:rPr lang="ru-RU" sz="700" i="1" dirty="0" err="1" smtClean="0"/>
              <a:t>субъектности</a:t>
            </a:r>
            <a:r>
              <a:rPr lang="ru-RU" sz="700" i="1" dirty="0" smtClean="0"/>
              <a:t> ребенка, формирование умений и навыков в соответствии с их возрастными особенностями, обеспечение принципов преемственности и непрерывности в дошкольном образовании, развитие коммуникативных, познавательных, интеллектуальных, творческих навыков, исследовательских способностей детей, их физическое развитие, формирование социально-эмоциональных навыков, применение инновационных методик и технологий для интеллектуального, социального и личностного развития ребенка, обеспечение единства обучающих, развивающих и воспитывающих задач,</a:t>
            </a:r>
            <a:r>
              <a:rPr lang="kk-KZ" sz="700" i="1" dirty="0" smtClean="0"/>
              <a:t> привитие детям национальных ценностей казахского народа, семейных ценностей, чувства патриотизма, любви к Родине, приобщение их к социокультурным нормам,</a:t>
            </a:r>
            <a:r>
              <a:rPr lang="ru-RU" sz="700" i="1" dirty="0" smtClean="0"/>
              <a:t> объединение усилий семьи и дошкольной организации для развития и воспитания детей, создание равных стартовых возможностей для физической, психологической, эмоциональной, социальной готовности ребенка к обучению в школе.</a:t>
            </a:r>
            <a:endParaRPr lang="ru-RU" sz="700" dirty="0" smtClean="0"/>
          </a:p>
          <a:p>
            <a:r>
              <a:rPr lang="ru-RU" sz="700" i="1" dirty="0" smtClean="0"/>
              <a:t>4. Содержание Программы направлено на:</a:t>
            </a:r>
            <a:endParaRPr lang="ru-RU" sz="700" dirty="0" smtClean="0"/>
          </a:p>
          <a:p>
            <a:r>
              <a:rPr lang="ru-RU" sz="700" i="1" dirty="0" smtClean="0"/>
              <a:t>воспитание физически здорового ребенка, формирование осознанного отношения к своему здоровью, основ здорового образа жизни, навыков безопасной жизнедеятельности;</a:t>
            </a:r>
            <a:endParaRPr lang="ru-RU" sz="700" dirty="0" smtClean="0"/>
          </a:p>
          <a:p>
            <a:r>
              <a:rPr lang="ru-RU" sz="700" i="1" dirty="0" smtClean="0"/>
              <a:t>формирование устной речи, словарного запаса, овладения навыками общения в различных жизненных ситуациях, развитие мелкой моторики рук, развитие навыков работы в команде с учетом индивидуальных особенностей и потребностей детей;</a:t>
            </a:r>
            <a:endParaRPr lang="ru-RU" sz="700" dirty="0" smtClean="0"/>
          </a:p>
          <a:p>
            <a:r>
              <a:rPr lang="ru-RU" sz="700" i="1" dirty="0" smtClean="0"/>
              <a:t>овладение воспитанниками элементарными навыками познавательной и исследовательской деятельности, необходимыми для взаимодействия с окружающим миром;</a:t>
            </a:r>
            <a:endParaRPr lang="ru-RU" sz="700" dirty="0" smtClean="0"/>
          </a:p>
          <a:p>
            <a:r>
              <a:rPr lang="ru-RU" sz="700" i="1" dirty="0" smtClean="0"/>
              <a:t>формирование умений и навыков восприятия и понимания произведений искусства, эмоционального познания окружающего мира, создание условий для самостоятельной творческой деятельности воспитанников; </a:t>
            </a:r>
            <a:endParaRPr lang="ru-RU" sz="700" dirty="0" smtClean="0"/>
          </a:p>
          <a:p>
            <a:r>
              <a:rPr lang="ru-RU" sz="700" i="1" dirty="0" smtClean="0"/>
              <a:t>позитивная социализация воспитанников, в том числе детей с особыми образовательными потребностями, приобщение их к </a:t>
            </a:r>
            <a:r>
              <a:rPr lang="ru-RU" sz="700" i="1" dirty="0" err="1" smtClean="0"/>
              <a:t>социокультурным</a:t>
            </a:r>
            <a:r>
              <a:rPr lang="ru-RU" sz="700" i="1" dirty="0" smtClean="0"/>
              <a:t> нормам, традициям семьи, общества и государства, формирование духовно-нравственных ценностей;</a:t>
            </a:r>
            <a:endParaRPr lang="ru-RU" sz="700" dirty="0" smtClean="0"/>
          </a:p>
          <a:p>
            <a:r>
              <a:rPr lang="ru-RU" sz="700" i="1" dirty="0" smtClean="0"/>
              <a:t>обеспечение принципов преемственности и непрерывности с учетом обучающих, развивающих и воспитательных задач между дошкольным воспитанием и обучением и начальным образованием;</a:t>
            </a:r>
            <a:endParaRPr lang="ru-RU" sz="700" dirty="0" smtClean="0"/>
          </a:p>
          <a:p>
            <a:r>
              <a:rPr lang="ru-RU" sz="700" i="1" dirty="0" smtClean="0"/>
              <a:t>создание равных стартовых возможностей для обучения воспитанников дошкольного возраста в организации начального образования.</a:t>
            </a:r>
            <a:endParaRPr lang="ru-RU" sz="700" dirty="0" smtClean="0"/>
          </a:p>
          <a:p>
            <a:r>
              <a:rPr lang="kk-KZ" sz="700" i="1" dirty="0" smtClean="0"/>
              <a:t>5. </a:t>
            </a:r>
            <a:r>
              <a:rPr lang="ru-RU" sz="700" i="1" dirty="0" smtClean="0"/>
              <a:t>Содержание Программы с учетом возрастных периодов физического и психического развития детей реализуется в следующих возрастных группах:</a:t>
            </a:r>
            <a:endParaRPr lang="ru-RU" sz="700" dirty="0" smtClean="0"/>
          </a:p>
          <a:p>
            <a:r>
              <a:rPr lang="ru-RU" sz="700" i="1" dirty="0" smtClean="0"/>
              <a:t>группа раннего возраста – дети 1 года;</a:t>
            </a:r>
            <a:endParaRPr lang="ru-RU" sz="700" dirty="0" smtClean="0"/>
          </a:p>
          <a:p>
            <a:r>
              <a:rPr lang="ru-RU" sz="700" i="1" dirty="0" smtClean="0"/>
              <a:t>младшая группа –дети 2-х лет;</a:t>
            </a:r>
            <a:endParaRPr lang="ru-RU" sz="700" dirty="0" smtClean="0"/>
          </a:p>
          <a:p>
            <a:r>
              <a:rPr lang="ru-RU" sz="700" i="1" dirty="0" smtClean="0"/>
              <a:t>средняя группа – дети 3-х лет;</a:t>
            </a:r>
            <a:endParaRPr lang="ru-RU" sz="700" dirty="0" smtClean="0"/>
          </a:p>
          <a:p>
            <a:r>
              <a:rPr lang="ru-RU" sz="700" i="1" dirty="0" smtClean="0"/>
              <a:t>старшая группа – дети 4-х лет; </a:t>
            </a:r>
            <a:endParaRPr lang="ru-RU" sz="700" dirty="0" smtClean="0"/>
          </a:p>
          <a:p>
            <a:r>
              <a:rPr lang="ru-RU" sz="700" i="1" dirty="0" err="1" smtClean="0"/>
              <a:t>предшкольная</a:t>
            </a:r>
            <a:r>
              <a:rPr lang="ru-RU" sz="700" i="1" dirty="0" smtClean="0"/>
              <a:t> группа, </a:t>
            </a:r>
            <a:r>
              <a:rPr lang="ru-RU" sz="700" i="1" dirty="0" err="1" smtClean="0"/>
              <a:t>предшкольный</a:t>
            </a:r>
            <a:r>
              <a:rPr lang="ru-RU" sz="700" i="1" dirty="0" smtClean="0"/>
              <a:t> класс школы (лицея, гимназии) – дети 5-ти лет.</a:t>
            </a:r>
            <a:endParaRPr lang="ru-RU" sz="700" dirty="0" smtClean="0"/>
          </a:p>
          <a:p>
            <a:r>
              <a:rPr lang="kk-KZ" sz="700" i="1" dirty="0" smtClean="0"/>
              <a:t>6. </a:t>
            </a:r>
            <a:r>
              <a:rPr lang="ru-RU" sz="700" i="1" dirty="0" smtClean="0"/>
              <a:t>Срок освоения содержания Программы – 5 лет, в одной возрастной группе – 1 год.</a:t>
            </a:r>
            <a:endParaRPr lang="ru-RU" sz="700" dirty="0" smtClean="0"/>
          </a:p>
          <a:p>
            <a:r>
              <a:rPr lang="kk-KZ" sz="700" i="1" dirty="0" smtClean="0"/>
              <a:t>7. Педагог учит ребенка:</a:t>
            </a:r>
            <a:endParaRPr lang="ru-RU" sz="700" dirty="0" smtClean="0"/>
          </a:p>
          <a:p>
            <a:r>
              <a:rPr lang="kk-KZ" sz="700" i="1" dirty="0" smtClean="0"/>
              <a:t>понимать, что «правильно» и что «неправильно»;  </a:t>
            </a:r>
            <a:endParaRPr lang="ru-RU" sz="700" dirty="0" smtClean="0"/>
          </a:p>
          <a:p>
            <a:r>
              <a:rPr lang="kk-KZ" sz="700" i="1" dirty="0" smtClean="0"/>
              <a:t>быть вежливым и доброжелательным;</a:t>
            </a:r>
            <a:endParaRPr lang="ru-RU" sz="700" dirty="0" smtClean="0"/>
          </a:p>
          <a:p>
            <a:r>
              <a:rPr lang="kk-KZ" sz="700" i="1" dirty="0" smtClean="0"/>
              <a:t>дружить, уважать, помогать, делиться; </a:t>
            </a:r>
            <a:endParaRPr lang="ru-RU" sz="700" dirty="0" smtClean="0"/>
          </a:p>
          <a:p>
            <a:r>
              <a:rPr lang="kk-KZ" sz="700" i="1" dirty="0" smtClean="0"/>
              <a:t>проявлять любознательность, научить наблюдать, исследовать окружающий мир;</a:t>
            </a:r>
            <a:endParaRPr lang="ru-RU" sz="700" dirty="0" smtClean="0"/>
          </a:p>
          <a:p>
            <a:r>
              <a:rPr lang="kk-KZ" sz="700" i="1" dirty="0" smtClean="0"/>
              <a:t>слушать, понимать и говорить осознанно; </a:t>
            </a:r>
            <a:endParaRPr lang="ru-RU" sz="700" dirty="0" smtClean="0"/>
          </a:p>
          <a:p>
            <a:r>
              <a:rPr lang="kk-KZ" sz="700" i="1" dirty="0" smtClean="0"/>
              <a:t>соблюдать правила безопасного поведения и здоровые привычки;</a:t>
            </a:r>
            <a:endParaRPr lang="ru-RU" sz="700" dirty="0" smtClean="0"/>
          </a:p>
          <a:p>
            <a:r>
              <a:rPr lang="kk-KZ" sz="700" i="1" dirty="0" smtClean="0"/>
              <a:t>поддерживать физическую активность, в том числе через подвижные игры;</a:t>
            </a:r>
            <a:endParaRPr lang="ru-RU" sz="700" dirty="0" smtClean="0"/>
          </a:p>
          <a:p>
            <a:r>
              <a:rPr lang="kk-KZ" sz="700" i="1" dirty="0" smtClean="0"/>
              <a:t>играть самостоятельно;</a:t>
            </a:r>
            <a:endParaRPr lang="ru-RU" sz="700" dirty="0" smtClean="0"/>
          </a:p>
          <a:p>
            <a:r>
              <a:rPr lang="kk-KZ" sz="700" i="1" dirty="0" smtClean="0"/>
              <a:t>помогать взрослым, трудолюбию; </a:t>
            </a:r>
            <a:endParaRPr lang="ru-RU" sz="700" dirty="0" smtClean="0"/>
          </a:p>
          <a:p>
            <a:r>
              <a:rPr lang="kk-KZ" sz="700" i="1" dirty="0" smtClean="0"/>
              <a:t>любить и уметь проявлять заботу к родителям, друзьям, родному краю, ценить семью;</a:t>
            </a:r>
            <a:endParaRPr lang="ru-RU" sz="700" dirty="0" smtClean="0"/>
          </a:p>
          <a:p>
            <a:r>
              <a:rPr lang="kk-KZ" sz="700" i="1" dirty="0" smtClean="0"/>
              <a:t>заботиться о себе и проявлять инициативу.</a:t>
            </a:r>
            <a:endParaRPr lang="ru-RU" sz="700" dirty="0" smtClean="0"/>
          </a:p>
          <a:p>
            <a:r>
              <a:rPr lang="kk-KZ" sz="700" i="1" dirty="0" smtClean="0"/>
              <a:t>8. </a:t>
            </a:r>
            <a:r>
              <a:rPr lang="ru-RU" sz="700" i="1" dirty="0" smtClean="0"/>
              <a:t>Программа </a:t>
            </a:r>
            <a:r>
              <a:rPr lang="kk-KZ" sz="700" i="1" dirty="0" smtClean="0"/>
              <a:t>реализуется </a:t>
            </a:r>
            <a:r>
              <a:rPr lang="ru-RU" sz="700" i="1" dirty="0" err="1" smtClean="0"/>
              <a:t>дошкольны</a:t>
            </a:r>
            <a:r>
              <a:rPr lang="kk-KZ" sz="700" i="1" dirty="0" smtClean="0"/>
              <a:t>ми</a:t>
            </a:r>
            <a:r>
              <a:rPr lang="ru-RU" sz="700" i="1" dirty="0" smtClean="0"/>
              <a:t> </a:t>
            </a:r>
            <a:r>
              <a:rPr lang="ru-RU" sz="700" i="1" dirty="0" err="1" smtClean="0"/>
              <a:t>организаци</a:t>
            </a:r>
            <a:r>
              <a:rPr lang="kk-KZ" sz="700" i="1" dirty="0" smtClean="0"/>
              <a:t>ями </a:t>
            </a:r>
            <a:r>
              <a:rPr lang="ru-RU" sz="700" i="1" dirty="0" smtClean="0"/>
              <a:t>независимо от форм собственности и </a:t>
            </a:r>
            <a:r>
              <a:rPr lang="ru-RU" sz="700" i="1" dirty="0" err="1" smtClean="0"/>
              <a:t>предшкольных</a:t>
            </a:r>
            <a:r>
              <a:rPr lang="ru-RU" sz="700" i="1" dirty="0" smtClean="0"/>
              <a:t> классов школ (лицеев, гимназий).</a:t>
            </a:r>
            <a:endParaRPr lang="ru-RU" sz="700" dirty="0" smtClean="0"/>
          </a:p>
          <a:p>
            <a:r>
              <a:rPr lang="ru-RU" sz="700" dirty="0" smtClean="0"/>
              <a:t> </a:t>
            </a:r>
          </a:p>
          <a:p>
            <a:endParaRPr lang="ru-RU"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534400" cy="758952"/>
          </a:xfrm>
        </p:spPr>
        <p:txBody>
          <a:bodyPr>
            <a:normAutofit fontScale="90000"/>
          </a:bodyPr>
          <a:lstStyle/>
          <a:p>
            <a:r>
              <a:rPr lang="kk-KZ" b="1" dirty="0" smtClean="0"/>
              <a:t>3. Обмен мнениями и обратная связь.</a:t>
            </a:r>
            <a:r>
              <a:rPr lang="ru-RU" dirty="0" smtClean="0"/>
              <a:t/>
            </a:r>
            <a:br>
              <a:rPr lang="ru-RU" dirty="0" smtClean="0"/>
            </a:br>
            <a:endParaRPr lang="ru-RU" dirty="0"/>
          </a:p>
        </p:txBody>
      </p:sp>
      <p:sp>
        <p:nvSpPr>
          <p:cNvPr id="3" name="Содержимое 2"/>
          <p:cNvSpPr>
            <a:spLocks noGrp="1"/>
          </p:cNvSpPr>
          <p:nvPr>
            <p:ph sz="quarter" idx="1"/>
          </p:nvPr>
        </p:nvSpPr>
        <p:spPr/>
        <p:txBody>
          <a:bodyPr/>
          <a:lstStyle/>
          <a:p>
            <a:pPr lvl="0"/>
            <a:r>
              <a:rPr lang="kk-KZ" sz="2400" dirty="0" smtClean="0"/>
              <a:t>настроение и самочувствие ребенка</a:t>
            </a:r>
            <a:endParaRPr lang="ru-RU" sz="2400" dirty="0" smtClean="0"/>
          </a:p>
          <a:p>
            <a:pPr lvl="0"/>
            <a:r>
              <a:rPr lang="kk-KZ" sz="2400" dirty="0" smtClean="0"/>
              <a:t>утомляемость ребенка  </a:t>
            </a:r>
            <a:endParaRPr lang="ru-RU" sz="2400" dirty="0" smtClean="0"/>
          </a:p>
          <a:p>
            <a:pPr lvl="0"/>
            <a:r>
              <a:rPr lang="kk-KZ" sz="2400" dirty="0" smtClean="0"/>
              <a:t>желание ребека посещать детский сад</a:t>
            </a:r>
            <a:endParaRPr lang="ru-RU" sz="2400" dirty="0" smtClean="0"/>
          </a:p>
          <a:p>
            <a:pPr lvl="0"/>
            <a:r>
              <a:rPr lang="ru-RU" sz="2400" dirty="0" err="1" smtClean="0"/>
              <a:t>взаимодействи</a:t>
            </a:r>
            <a:r>
              <a:rPr lang="kk-KZ" sz="2400" dirty="0" smtClean="0"/>
              <a:t>е</a:t>
            </a:r>
            <a:r>
              <a:rPr lang="ru-RU" sz="2400" dirty="0" smtClean="0"/>
              <a:t> между педагогом и детьми</a:t>
            </a:r>
          </a:p>
          <a:p>
            <a:pPr lvl="0"/>
            <a:r>
              <a:rPr lang="kk-KZ" sz="2400" dirty="0" smtClean="0"/>
              <a:t>пожелания и предложения родителей по воспитанию и развитию детей</a:t>
            </a:r>
            <a:endParaRPr lang="ru-RU" sz="2400" dirty="0" smtClean="0"/>
          </a:p>
          <a:p>
            <a:endParaRPr lang="ru-RU" dirty="0"/>
          </a:p>
        </p:txBody>
      </p:sp>
      <p:pic>
        <p:nvPicPr>
          <p:cNvPr id="4" name="Содержимое 3" descr="IMG-20221022-WA0093.jpg"/>
          <p:cNvPicPr>
            <a:picLocks noChangeAspect="1"/>
          </p:cNvPicPr>
          <p:nvPr/>
        </p:nvPicPr>
        <p:blipFill>
          <a:blip r:embed="rId2" cstate="print"/>
          <a:stretch>
            <a:fillRect/>
          </a:stretch>
        </p:blipFill>
        <p:spPr>
          <a:xfrm>
            <a:off x="5004048" y="3789040"/>
            <a:ext cx="3672408" cy="275430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30</TotalTime>
  <Words>1270</Words>
  <Application>Microsoft Office PowerPoint</Application>
  <PresentationFormat>Экран (4:3)</PresentationFormat>
  <Paragraphs>80</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Официальная</vt:lpstr>
      <vt:lpstr>РОДИТЕЛЬСКОЕ СОБРАНИЕ</vt:lpstr>
      <vt:lpstr>1.Предметно- пространственная развивающая среда группа “Құлыншақ”</vt:lpstr>
      <vt:lpstr>Среда- третий педагог</vt:lpstr>
      <vt:lpstr>Среда- третий педагог</vt:lpstr>
      <vt:lpstr>Предметно- пространственная развивающая среда группа “Жұлдыз-ай”</vt:lpstr>
      <vt:lpstr>Средаө третий педагог</vt:lpstr>
      <vt:lpstr>Предметно- пространственная развивающая среда группа “Тәй-тәй” (свободная)</vt:lpstr>
      <vt:lpstr>Музыкальный зал совмещен со спортивным залом</vt:lpstr>
      <vt:lpstr>2.Модель развития докшольного воспитания и обучения.</vt:lpstr>
      <vt:lpstr>Стандарт дошкольного воспитания и обучения</vt:lpstr>
      <vt:lpstr>Типовые учебные планы дошкольного воспитания и обучения</vt:lpstr>
      <vt:lpstr>Типовая учебная программа дошкольного воспитания и обучения.  </vt:lpstr>
      <vt:lpstr>3. Обмен мнениями и обратная связь.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РОДИТЕЛЬСКОЕ СОБРАНИЕ</dc:title>
  <dc:creator>User</dc:creator>
  <cp:lastModifiedBy>User</cp:lastModifiedBy>
  <cp:revision>7</cp:revision>
  <dcterms:created xsi:type="dcterms:W3CDTF">2022-10-27T04:34:03Z</dcterms:created>
  <dcterms:modified xsi:type="dcterms:W3CDTF">2022-10-27T05:14:28Z</dcterms:modified>
</cp:coreProperties>
</file>